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88" r:id="rId2"/>
    <p:sldId id="258" r:id="rId3"/>
    <p:sldId id="259" r:id="rId4"/>
    <p:sldId id="269" r:id="rId5"/>
    <p:sldId id="263" r:id="rId6"/>
    <p:sldId id="264" r:id="rId7"/>
    <p:sldId id="265" r:id="rId8"/>
    <p:sldId id="261" r:id="rId9"/>
    <p:sldId id="266" r:id="rId10"/>
    <p:sldId id="267" r:id="rId11"/>
    <p:sldId id="268" r:id="rId12"/>
    <p:sldId id="260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2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02D7A8-2CAD-4FE7-B20E-7442713CAB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113243-2042-4420-8941-205100D3E3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1/23/2022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889CA1-B024-4B15-9378-77300F5414B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FA5412-B021-425A-A5C7-631FDAC366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2962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r">
              <a:defRPr sz="1200"/>
            </a:lvl1pPr>
          </a:lstStyle>
          <a:p>
            <a:fld id="{7B0E9CC2-1BA1-483B-9D32-1B37BEC50544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08570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r">
              <a:defRPr sz="1200"/>
            </a:lvl1pPr>
          </a:lstStyle>
          <a:p>
            <a:r>
              <a:rPr lang="en-US"/>
              <a:t>1/23/2022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2" tIns="47426" rIns="94852" bIns="474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620250"/>
            <a:ext cx="5850835" cy="3780800"/>
          </a:xfrm>
          <a:prstGeom prst="rect">
            <a:avLst/>
          </a:prstGeom>
        </p:spPr>
        <p:txBody>
          <a:bodyPr vert="horz" lIns="94852" tIns="47426" rIns="94852" bIns="474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r">
              <a:defRPr sz="1200"/>
            </a:lvl1pPr>
          </a:lstStyle>
          <a:p>
            <a:fld id="{DBBD1F46-A676-46FD-8CAB-9034C14BC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48131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30D9F-E00F-4255-A3B9-324594B8A38C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569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4A0BCF-E19B-4A69-8EEF-29FB02047130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6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83BB89-8516-46E7-8DCE-A85704E73A7B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40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5DEF03-9BE1-4E5F-AF73-EE6D6E13A1E7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08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71F8A3-4569-470D-91C2-491A50A885BA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6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16D6AF-594F-4F1C-BFA1-ED30B3830500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89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1AB64B-6D8B-46E2-BB76-670AA698530C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11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C9524A-E6D7-4A3C-9F14-C35ED39E2961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3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735931-6035-4A3B-B4B1-B42B90D31063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08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4787DE-9FC5-4F68-B682-7897EBDF67D9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317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7D051B-A646-4696-A30E-7AA323BC84EC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1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0B8D46-53B1-4757-9537-512F582F745E}" type="datetime1">
              <a:rPr lang="en-US" smtClean="0"/>
              <a:pPr/>
              <a:t>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3EF097F-1B94-41BD-AB67-D326764F42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7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jamesclear.com/book/essentialis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611607"/>
            <a:ext cx="8686800" cy="1031051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James 4:1-10</a:t>
            </a:r>
          </a:p>
          <a:p>
            <a:r>
              <a:rPr lang="en-US" sz="2800" i="1" dirty="0">
                <a:solidFill>
                  <a:schemeClr val="tx1"/>
                </a:solidFill>
              </a:rPr>
              <a:t>“Draw nigh to God, and he will draw nigh to you.”</a:t>
            </a:r>
            <a:r>
              <a:rPr lang="en-US" sz="2800" dirty="0">
                <a:solidFill>
                  <a:schemeClr val="tx1"/>
                </a:solidFill>
              </a:rPr>
              <a:t> verse 8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63916"/>
            <a:ext cx="82296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Drawing Near To God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latin typeface="Lucida Sans Unicode"/>
              </a:rPr>
              <a:pPr/>
              <a:t>1</a:t>
            </a:fld>
            <a:endParaRPr lang="en-US">
              <a:latin typeface="Lucida Sans Unicod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9950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050" y="956035"/>
            <a:ext cx="8851900" cy="5791329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i="1" dirty="0"/>
              <a:t>“</a:t>
            </a:r>
            <a:r>
              <a:rPr lang="en-US" sz="3200" b="1" i="1" u="sng" dirty="0"/>
              <a:t>Submit therefore unto God</a:t>
            </a:r>
            <a:r>
              <a:rPr lang="en-US" sz="3200" i="1" u="sng" dirty="0"/>
              <a:t>.</a:t>
            </a:r>
            <a:r>
              <a:rPr lang="en-US" sz="3200" i="1" dirty="0"/>
              <a:t>”</a:t>
            </a:r>
            <a:r>
              <a:rPr lang="en-US" sz="3200" b="1" dirty="0"/>
              <a:t> James 4:6-10</a:t>
            </a:r>
          </a:p>
          <a:p>
            <a:r>
              <a:rPr lang="en-US" sz="3200" dirty="0"/>
              <a:t>… </a:t>
            </a:r>
            <a:r>
              <a:rPr lang="en-US" sz="3200" b="1" dirty="0"/>
              <a:t>DECISIVE ACTION</a:t>
            </a:r>
            <a:r>
              <a:rPr lang="en-US" sz="3200" dirty="0"/>
              <a:t>:</a:t>
            </a:r>
          </a:p>
          <a:p>
            <a:pPr lvl="1"/>
            <a:r>
              <a:rPr lang="en-US" sz="3200" i="1" dirty="0"/>
              <a:t>“</a:t>
            </a:r>
            <a:r>
              <a:rPr lang="en-US" sz="3200" b="1" i="1" u="sng" dirty="0"/>
              <a:t>Cleanse</a:t>
            </a:r>
            <a:r>
              <a:rPr lang="en-US" sz="3200" i="1" dirty="0"/>
              <a:t> your hands” </a:t>
            </a:r>
            <a:r>
              <a:rPr lang="en-US" sz="3200" dirty="0"/>
              <a:t>– by repentance. cf. Luke 13:3;</a:t>
            </a:r>
            <a:br>
              <a:rPr lang="en-US" sz="3200" dirty="0"/>
            </a:br>
            <a:r>
              <a:rPr lang="en-US" sz="3200" dirty="0"/>
              <a:t>1 John 1:9</a:t>
            </a:r>
          </a:p>
          <a:p>
            <a:pPr lvl="1"/>
            <a:r>
              <a:rPr lang="en-US" sz="3200" i="1" dirty="0"/>
              <a:t>“</a:t>
            </a:r>
            <a:r>
              <a:rPr lang="en-US" sz="3200" b="1" i="1" u="sng" dirty="0"/>
              <a:t>Purify</a:t>
            </a:r>
            <a:r>
              <a:rPr lang="en-US" sz="3200" i="1" dirty="0"/>
              <a:t> your hearts” </a:t>
            </a:r>
            <a:r>
              <a:rPr lang="en-US" sz="3200" dirty="0"/>
              <a:t>– obey the truth. cf. 1 Peter 1:22</a:t>
            </a:r>
          </a:p>
          <a:p>
            <a:pPr lvl="1"/>
            <a:r>
              <a:rPr lang="en-US" sz="3200" i="1" dirty="0"/>
              <a:t>“</a:t>
            </a:r>
            <a:r>
              <a:rPr lang="en-US" sz="3200" b="1" i="1" u="sng" dirty="0"/>
              <a:t>Be afflicted</a:t>
            </a:r>
            <a:r>
              <a:rPr lang="en-US" sz="3200" i="1" dirty="0"/>
              <a:t>, mourn, weep” </a:t>
            </a:r>
            <a:r>
              <a:rPr lang="en-US" sz="3200" dirty="0"/>
              <a:t>– Godly sorrow for your sins. Psalms 34:18, </a:t>
            </a:r>
            <a:r>
              <a:rPr lang="en-US" sz="3200" i="1" dirty="0"/>
              <a:t>“Jehovah is nigh unto them that are of a broken heart, and saveth such as are of a contrite spirit.”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cf. Psalms 51; cf. 2 Corinthians 7:10-11</a:t>
            </a:r>
          </a:p>
          <a:p>
            <a:pPr lvl="1"/>
            <a:r>
              <a:rPr lang="en-US" sz="3200" i="1" dirty="0"/>
              <a:t>“</a:t>
            </a:r>
            <a:r>
              <a:rPr lang="en-US" sz="3200" b="1" i="1" u="sng" dirty="0"/>
              <a:t>Humble</a:t>
            </a:r>
            <a:r>
              <a:rPr lang="en-US" sz="3200" i="1" dirty="0"/>
              <a:t> yourselves in the sight of the Lord.” </a:t>
            </a:r>
            <a:r>
              <a:rPr lang="en-US" sz="3200" dirty="0"/>
              <a:t>– </a:t>
            </a:r>
            <a:br>
              <a:rPr lang="en-US" sz="3200" dirty="0"/>
            </a:br>
            <a:r>
              <a:rPr lang="en-US" sz="3200" dirty="0"/>
              <a:t>cf. 1 Peter 5:5-6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10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09700"/>
            <a:ext cx="8229600" cy="4431983"/>
          </a:xfrm>
          <a:noFill/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“</a:t>
            </a:r>
            <a:r>
              <a:rPr lang="en-US" sz="4000" b="1" i="1" u="sng" dirty="0"/>
              <a:t>HE</a:t>
            </a:r>
            <a:r>
              <a:rPr lang="en-US" sz="3200" b="1" i="1" u="sng" dirty="0"/>
              <a:t> shall exalt you</a:t>
            </a:r>
            <a:r>
              <a:rPr lang="en-US" sz="3200" i="1" u="sng" dirty="0"/>
              <a:t>.</a:t>
            </a:r>
            <a:r>
              <a:rPr lang="en-US" sz="3200" i="1" dirty="0"/>
              <a:t>”</a:t>
            </a:r>
            <a:r>
              <a:rPr lang="en-US" sz="3200" b="1" dirty="0"/>
              <a:t> James 4:6-10</a:t>
            </a:r>
          </a:p>
          <a:p>
            <a:r>
              <a:rPr lang="en-US" sz="3200" dirty="0"/>
              <a:t>Matthew 23:5-12; cf. Matthew 6 – Those who wanted to be exalted </a:t>
            </a:r>
            <a:r>
              <a:rPr lang="en-US" sz="3200" u="sng" dirty="0"/>
              <a:t>among the people</a:t>
            </a:r>
            <a:r>
              <a:rPr lang="en-US" sz="3200" dirty="0"/>
              <a:t>.</a:t>
            </a:r>
          </a:p>
          <a:p>
            <a:r>
              <a:rPr lang="en-US" sz="3200" dirty="0"/>
              <a:t>1 Peter 5:5-6, </a:t>
            </a:r>
            <a:r>
              <a:rPr lang="en-US" sz="3200" i="1" dirty="0"/>
              <a:t>“…  Yea, all of you gird yourselves with humility, to serve one another: for God resisteth the proud, but giveth grace to the humble. Humble yourselves therefore under the mighty hand of God, </a:t>
            </a:r>
            <a:r>
              <a:rPr lang="en-US" sz="3200" i="1" u="sng" dirty="0"/>
              <a:t>that </a:t>
            </a:r>
            <a:r>
              <a:rPr lang="en-US" sz="4000" b="1" i="1" u="sng" dirty="0"/>
              <a:t>HE</a:t>
            </a:r>
            <a:r>
              <a:rPr lang="en-US" sz="3200" i="1" u="sng" dirty="0"/>
              <a:t> may exalt you in due time</a:t>
            </a:r>
            <a:r>
              <a:rPr lang="en-US" sz="3200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11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9947"/>
            <a:ext cx="82296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1846"/>
            <a:ext cx="8229600" cy="4601260"/>
          </a:xfrm>
        </p:spPr>
        <p:txBody>
          <a:bodyPr>
            <a:spAutoFit/>
          </a:bodyPr>
          <a:lstStyle/>
          <a:p>
            <a:r>
              <a:rPr lang="en-US" sz="3200" dirty="0"/>
              <a:t>Azariah told Asa, king of Judah, </a:t>
            </a:r>
            <a:r>
              <a:rPr lang="en-US" sz="3200" i="1" dirty="0"/>
              <a:t>“Jehovah is with you, </a:t>
            </a:r>
            <a:r>
              <a:rPr lang="en-US" sz="3200" b="1" i="1" dirty="0"/>
              <a:t>while ye are with him</a:t>
            </a:r>
            <a:r>
              <a:rPr lang="en-US" sz="3200" i="1" dirty="0"/>
              <a:t>; and </a:t>
            </a:r>
            <a:r>
              <a:rPr lang="en-US" sz="3200" b="1" i="1" dirty="0"/>
              <a:t>if ye seek him, </a:t>
            </a:r>
            <a:r>
              <a:rPr lang="en-US" sz="3200" i="1" dirty="0"/>
              <a:t>he will be found of you; but if ye forsake him, he will forsake you.” </a:t>
            </a:r>
            <a:br>
              <a:rPr lang="en-US" sz="3200" dirty="0"/>
            </a:br>
            <a:r>
              <a:rPr lang="en-US" sz="3200" dirty="0"/>
              <a:t>(2 Chronicles 15:2)</a:t>
            </a:r>
          </a:p>
          <a:p>
            <a:r>
              <a:rPr lang="en-US" sz="3200" i="1" dirty="0"/>
              <a:t>“</a:t>
            </a:r>
            <a:r>
              <a:rPr lang="en-US" sz="3200" b="1" i="1" dirty="0"/>
              <a:t>Seek ye Jehovah </a:t>
            </a:r>
            <a:r>
              <a:rPr lang="en-US" sz="3200" i="1" dirty="0"/>
              <a:t>while he may be found; call ye upon him while he is near: let the wicked forsake his way, and the unrighteous man his thoughts; and let him return unto Jehovah, and he will have mercy upon him; and to our God, for he will abundantly pardon.”</a:t>
            </a:r>
            <a:r>
              <a:rPr lang="en-US" sz="3200" dirty="0"/>
              <a:t> (Isaiah 55:6-7)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12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32922" y="5931068"/>
            <a:ext cx="56781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Lucida Sans Unicode"/>
              </a:rPr>
              <a:t>Acts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050" y="1598631"/>
            <a:ext cx="8851900" cy="483209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b="1" u="sng" dirty="0"/>
              <a:t>Worldliness Separates</a:t>
            </a:r>
            <a:r>
              <a:rPr lang="en-US" sz="2800" b="1" dirty="0"/>
              <a:t> James 4:1-4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Worldliness – “interest in, concern with, or </a:t>
            </a:r>
            <a:r>
              <a:rPr lang="en-US" sz="2800" u="sng" dirty="0"/>
              <a:t>devotion to things of this world</a:t>
            </a:r>
            <a:r>
              <a:rPr lang="en-US" sz="2800" dirty="0"/>
              <a:t> especially as opposed to a future stage of existence (as after death).” (Webster) cf. Titus 2:11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Source of </a:t>
            </a:r>
            <a:r>
              <a:rPr lang="en-US" sz="2800" i="1" dirty="0"/>
              <a:t>“wars and fights.” </a:t>
            </a:r>
            <a:r>
              <a:rPr lang="en-US" sz="2800" dirty="0"/>
              <a:t>cf. Matthew 15:18ff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Lusts, pleasures. cf. Luke 8:14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Verse 2, so strong, you </a:t>
            </a:r>
            <a:r>
              <a:rPr lang="en-US" sz="2800" i="1" dirty="0"/>
              <a:t>“kill and covet.”</a:t>
            </a:r>
            <a:br>
              <a:rPr lang="en-US" sz="2800" i="1" dirty="0"/>
            </a:br>
            <a:r>
              <a:rPr lang="en-US" sz="2800" dirty="0"/>
              <a:t>cf. 1 John 3:15; Matthew 5:21-22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Ask not. cf. Matthew 7:7-9; 21:22, </a:t>
            </a:r>
            <a:r>
              <a:rPr lang="en-US" sz="2800" i="1" dirty="0"/>
              <a:t>“And all things, whatsoever ye shall ask in prayer, believing, ye shall receive.”</a:t>
            </a:r>
            <a:endParaRPr lang="en-US" sz="2800" dirty="0"/>
          </a:p>
          <a:p>
            <a:pPr lvl="1">
              <a:spcBef>
                <a:spcPts val="0"/>
              </a:spcBef>
            </a:pPr>
            <a:r>
              <a:rPr lang="en-US" sz="2800" dirty="0"/>
              <a:t>Ask amiss … motive wrong. Selfish gratification.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2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534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050" y="844484"/>
            <a:ext cx="8845550" cy="6001643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i="1" dirty="0"/>
              <a:t>“</a:t>
            </a:r>
            <a:r>
              <a:rPr lang="en-US" sz="3200" b="1" i="1" u="sng" dirty="0"/>
              <a:t>Ye Adulteresses</a:t>
            </a:r>
            <a:r>
              <a:rPr lang="en-US" sz="3200" i="1" dirty="0"/>
              <a:t>”</a:t>
            </a:r>
            <a:r>
              <a:rPr lang="en-US" sz="3200" b="1" dirty="0"/>
              <a:t> James 4:4-6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Love for God compromised.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In Old Testament God’s people pictured as His wife. Isaiah 54:5; Jeremiah 3:14; cf. Hosea 2:2-5; 3:1-5; 9:1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In New Testament Church is the Bride of Christ.</a:t>
            </a:r>
            <a:br>
              <a:rPr lang="en-US" sz="3200" dirty="0"/>
            </a:br>
            <a:r>
              <a:rPr lang="en-US" sz="3200" dirty="0"/>
              <a:t>Ephesians 5:22-23; Romans 7:1-4</a:t>
            </a:r>
          </a:p>
          <a:p>
            <a:pPr lvl="2">
              <a:spcBef>
                <a:spcPts val="0"/>
              </a:spcBef>
            </a:pPr>
            <a:r>
              <a:rPr lang="en-US" sz="3200" dirty="0"/>
              <a:t>Espoused to one husband. 2 Corinthians 11:2-3</a:t>
            </a:r>
          </a:p>
          <a:p>
            <a:pPr lvl="2">
              <a:spcBef>
                <a:spcPts val="0"/>
              </a:spcBef>
            </a:pPr>
            <a:r>
              <a:rPr lang="en-US" sz="3200" dirty="0"/>
              <a:t>Singleness of affection. cf. Ephesians 6:5;</a:t>
            </a:r>
            <a:br>
              <a:rPr lang="en-US" sz="3200" dirty="0"/>
            </a:br>
            <a:r>
              <a:rPr lang="en-US" sz="3200" dirty="0"/>
              <a:t>Colossians 3:22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Friendship with the world, makes one an enemy of God. James 4:4; Colossians 3:1-3;</a:t>
            </a:r>
            <a:br>
              <a:rPr lang="en-US" sz="3200" dirty="0"/>
            </a:br>
            <a:r>
              <a:rPr lang="en-US" sz="3200" dirty="0"/>
              <a:t> cf. Matthew 6:19, 33; 19:16-22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3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47"/>
            <a:ext cx="82296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050" y="1066800"/>
            <a:ext cx="8851900" cy="5262979"/>
          </a:xfrm>
          <a:noFill/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en-US" sz="3500" dirty="0"/>
              <a:t>“</a:t>
            </a:r>
            <a:r>
              <a:rPr lang="en-US" sz="3500" b="1" dirty="0"/>
              <a:t>Priorities</a:t>
            </a:r>
            <a:r>
              <a:rPr lang="en-US" sz="3500" dirty="0"/>
              <a:t>” …</a:t>
            </a:r>
          </a:p>
          <a:p>
            <a:pPr fontAlgn="base"/>
            <a:r>
              <a:rPr lang="en-US" dirty="0"/>
              <a:t>The word </a:t>
            </a:r>
            <a:r>
              <a:rPr lang="en-US" b="1" dirty="0"/>
              <a:t>priority</a:t>
            </a:r>
            <a:r>
              <a:rPr lang="en-US" dirty="0"/>
              <a:t> came into the English language in the 1400s. It was singular. It meant the very first or prior thing. It stayed singular for the next five hundred years.</a:t>
            </a:r>
          </a:p>
          <a:p>
            <a:pPr fontAlgn="base"/>
            <a:r>
              <a:rPr lang="en-US" dirty="0"/>
              <a:t>Only in the 1900s did we pluralize the term and start talking about </a:t>
            </a:r>
            <a:r>
              <a:rPr lang="en-US" b="1" dirty="0"/>
              <a:t>priorities</a:t>
            </a:r>
            <a:r>
              <a:rPr lang="en-US" dirty="0"/>
              <a:t>. Illogically, we reasoned that by changing the word we could bend reality. Somehow we would now be able to have multiple </a:t>
            </a:r>
            <a:r>
              <a:rPr lang="en-US" i="1" dirty="0"/>
              <a:t>“</a:t>
            </a:r>
            <a:r>
              <a:rPr lang="en-US" b="1" i="1" dirty="0"/>
              <a:t>first</a:t>
            </a:r>
            <a:r>
              <a:rPr lang="en-US" i="1" dirty="0"/>
              <a:t>” </a:t>
            </a:r>
            <a:r>
              <a:rPr lang="en-US" dirty="0"/>
              <a:t>things.</a:t>
            </a:r>
          </a:p>
          <a:p>
            <a:pPr fontAlgn="base"/>
            <a:r>
              <a:rPr lang="en-US" dirty="0"/>
              <a:t>People and companies routinely try to do just that. One leader told me of this experience in a company that talked of “Pri-1, Pri-2, Pri-3, Pri-4, and Pri-5.” This gave the impression of many things being the priority, but actually meant nothing was. </a:t>
            </a:r>
            <a:r>
              <a:rPr lang="en-US" sz="2200" dirty="0"/>
              <a:t>(Greg McKeown, </a:t>
            </a:r>
            <a:r>
              <a:rPr lang="en-US" sz="2200" u="sng" dirty="0">
                <a:hlinkClick r:id="rId2" tooltip="Essentialism: The Disciplined Pursuit of Less by Greg McKeow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Essentialism</a:t>
            </a:r>
            <a:r>
              <a:rPr lang="en-US" sz="2200" dirty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4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1330"/>
            <a:ext cx="8477250" cy="467820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“</a:t>
            </a:r>
            <a:r>
              <a:rPr lang="en-US" sz="3200" b="1" i="1" u="sng" dirty="0"/>
              <a:t>Ye Adulteresses</a:t>
            </a:r>
            <a:r>
              <a:rPr lang="en-US" sz="3200" i="1" dirty="0"/>
              <a:t>”</a:t>
            </a:r>
            <a:r>
              <a:rPr lang="en-US" sz="3200" b="1" dirty="0"/>
              <a:t> James 4:4-6</a:t>
            </a:r>
          </a:p>
          <a:p>
            <a:pPr>
              <a:buNone/>
            </a:pPr>
            <a:r>
              <a:rPr lang="en-US" sz="3200" dirty="0"/>
              <a:t>James 4:5, </a:t>
            </a:r>
            <a:r>
              <a:rPr lang="en-US" sz="3200" i="1" dirty="0"/>
              <a:t>“Or think ye that the scripture speaketh in vain?”</a:t>
            </a:r>
          </a:p>
          <a:p>
            <a:pPr>
              <a:buNone/>
            </a:pPr>
            <a:endParaRPr lang="en-US" sz="3200" dirty="0"/>
          </a:p>
          <a:p>
            <a:pPr>
              <a:buNone/>
            </a:pPr>
            <a:r>
              <a:rPr lang="en-US" sz="3200" dirty="0"/>
              <a:t>No specific Old Testament text referenced.</a:t>
            </a:r>
          </a:p>
          <a:p>
            <a:r>
              <a:rPr lang="en-US" sz="2800" dirty="0"/>
              <a:t>Is the </a:t>
            </a:r>
            <a:r>
              <a:rPr lang="en-US" sz="2800" i="1" dirty="0"/>
              <a:t>“spirit” </a:t>
            </a:r>
            <a:r>
              <a:rPr lang="en-US" sz="2800" dirty="0"/>
              <a:t>the Holy Spirit or the human spirit?</a:t>
            </a:r>
          </a:p>
          <a:p>
            <a:r>
              <a:rPr lang="en-US" sz="2800" dirty="0"/>
              <a:t>Is the spirit to be taken as the subject of the verb </a:t>
            </a:r>
            <a:r>
              <a:rPr lang="en-US" sz="2800" i="1" dirty="0"/>
              <a:t>“yearns” </a:t>
            </a:r>
            <a:r>
              <a:rPr lang="en-US" sz="2800" dirty="0"/>
              <a:t>or as its object?</a:t>
            </a:r>
          </a:p>
          <a:p>
            <a:r>
              <a:rPr lang="en-US" sz="2800" dirty="0"/>
              <a:t>Is </a:t>
            </a:r>
            <a:r>
              <a:rPr lang="en-US" sz="2800" i="1" dirty="0"/>
              <a:t>“envy” </a:t>
            </a:r>
            <a:r>
              <a:rPr lang="en-US" sz="2800" dirty="0"/>
              <a:t>to be seen as “unrighteous desire” or as “righteous jealousy”?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5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33965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“</a:t>
            </a:r>
            <a:r>
              <a:rPr lang="en-US" sz="3200" b="1" i="1" u="sng" dirty="0"/>
              <a:t>Ye Adulteresses</a:t>
            </a:r>
            <a:r>
              <a:rPr lang="en-US" sz="3200" i="1" dirty="0"/>
              <a:t>”</a:t>
            </a:r>
            <a:r>
              <a:rPr lang="en-US" sz="3200" b="1" dirty="0"/>
              <a:t> James 4:4-6</a:t>
            </a:r>
          </a:p>
          <a:p>
            <a:pPr>
              <a:buNone/>
            </a:pPr>
            <a:endParaRPr lang="en-US" sz="3200" i="1" dirty="0"/>
          </a:p>
          <a:p>
            <a:pPr>
              <a:buNone/>
            </a:pPr>
            <a:r>
              <a:rPr lang="en-US" sz="3200" dirty="0"/>
              <a:t>James 4:5, </a:t>
            </a:r>
            <a:r>
              <a:rPr lang="en-US" sz="3200" i="1" dirty="0"/>
              <a:t>“Doth the </a:t>
            </a:r>
            <a:r>
              <a:rPr lang="en-US" sz="3200" i="1" u="sng" dirty="0"/>
              <a:t>spirit</a:t>
            </a:r>
            <a:r>
              <a:rPr lang="en-US" sz="3200" i="1" dirty="0"/>
              <a:t> which he made to dwell in us long unto </a:t>
            </a:r>
            <a:r>
              <a:rPr lang="en-US" sz="3200" i="1" u="sng" dirty="0"/>
              <a:t>envying</a:t>
            </a:r>
            <a:r>
              <a:rPr lang="en-US" sz="3200" i="1" dirty="0"/>
              <a:t>?” ASV</a:t>
            </a:r>
          </a:p>
          <a:p>
            <a:pPr>
              <a:buNone/>
            </a:pPr>
            <a:r>
              <a:rPr lang="en-US" sz="3200" dirty="0"/>
              <a:t>James 4:5, </a:t>
            </a:r>
            <a:r>
              <a:rPr lang="en-US" sz="3200" i="1" dirty="0"/>
              <a:t>“He jealously desires the </a:t>
            </a:r>
            <a:r>
              <a:rPr lang="en-US" sz="3200" i="1" u="sng" dirty="0"/>
              <a:t>Spirit</a:t>
            </a:r>
            <a:r>
              <a:rPr lang="en-US" sz="3200" i="1" dirty="0"/>
              <a:t> which He has made to dwell in us” NASU</a:t>
            </a:r>
          </a:p>
          <a:p>
            <a:pPr>
              <a:buNone/>
            </a:pPr>
            <a:r>
              <a:rPr lang="en-US" sz="3200" dirty="0"/>
              <a:t>James 4:5, </a:t>
            </a:r>
            <a:r>
              <a:rPr lang="en-US" sz="3200" i="1" dirty="0"/>
              <a:t>“He yearns j</a:t>
            </a:r>
            <a:r>
              <a:rPr lang="en-US" sz="3200" i="1" u="sng" dirty="0"/>
              <a:t>ealously</a:t>
            </a:r>
            <a:r>
              <a:rPr lang="en-US" sz="3200" i="1" dirty="0"/>
              <a:t> over the </a:t>
            </a:r>
            <a:r>
              <a:rPr lang="en-US" sz="3200" i="1" u="sng" dirty="0"/>
              <a:t>spirit</a:t>
            </a:r>
            <a:r>
              <a:rPr lang="en-US" sz="3200" i="1" dirty="0"/>
              <a:t> that he has made to dwell in us” ESV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6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5795" y="1481329"/>
            <a:ext cx="8540750" cy="489364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i="1" dirty="0"/>
              <a:t>“</a:t>
            </a:r>
            <a:r>
              <a:rPr lang="en-US" sz="3200" b="1" i="1" u="sng" dirty="0"/>
              <a:t>Ye Adulteresses</a:t>
            </a:r>
            <a:r>
              <a:rPr lang="en-US" sz="3200" i="1" dirty="0"/>
              <a:t>”</a:t>
            </a:r>
            <a:r>
              <a:rPr lang="en-US" sz="3200" b="1" dirty="0"/>
              <a:t> James 4:4-6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/>
              <a:t>Note: God created the human spirit for fellowship with Him and yearns for the loyalty and devotion of that spirit which He placed within us. cf. Genesis 1:28</a:t>
            </a:r>
          </a:p>
          <a:p>
            <a:pPr>
              <a:spcBef>
                <a:spcPts val="0"/>
              </a:spcBef>
              <a:buNone/>
            </a:pPr>
            <a:endParaRPr lang="en-US" sz="2800" dirty="0"/>
          </a:p>
          <a:p>
            <a:pPr>
              <a:spcBef>
                <a:spcPts val="0"/>
              </a:spcBef>
              <a:buNone/>
            </a:pPr>
            <a:r>
              <a:rPr lang="en-US" sz="2800" dirty="0"/>
              <a:t>Jeremiah 3:14, </a:t>
            </a:r>
            <a:r>
              <a:rPr lang="en-US" sz="2800" i="1" dirty="0"/>
              <a:t>“Return, O backsliding children, saith Jehovah; for I am a husband unto you: and I will take you one of a city, and two of a family, and I will bring you to Zion”</a:t>
            </a:r>
            <a:r>
              <a:rPr lang="en-US" sz="2800" dirty="0"/>
              <a:t> (cf. Hosea 2:19ff)</a:t>
            </a:r>
          </a:p>
          <a:p>
            <a:pPr>
              <a:spcBef>
                <a:spcPts val="0"/>
              </a:spcBef>
              <a:buNone/>
            </a:pPr>
            <a:endParaRPr lang="en-US" sz="2800" i="1" dirty="0"/>
          </a:p>
          <a:p>
            <a:pPr>
              <a:spcBef>
                <a:spcPts val="0"/>
              </a:spcBef>
              <a:buNone/>
            </a:pPr>
            <a:r>
              <a:rPr lang="en-US" sz="2800" dirty="0"/>
              <a:t>Acts 17:27, </a:t>
            </a:r>
            <a:r>
              <a:rPr lang="en-US" sz="2800" i="1" dirty="0"/>
              <a:t>“… that they should seek God, if haply they might feel after him and find him, though he is not far from each one of us.”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7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58901"/>
            <a:ext cx="8229600" cy="4832092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i="1" dirty="0"/>
              <a:t>“</a:t>
            </a:r>
            <a:r>
              <a:rPr lang="en-US" sz="2800" b="1" i="1" u="sng" dirty="0"/>
              <a:t>Submit therefore unto God</a:t>
            </a:r>
            <a:r>
              <a:rPr lang="en-US" sz="2800" i="1" dirty="0"/>
              <a:t>”</a:t>
            </a:r>
            <a:r>
              <a:rPr lang="en-US" sz="2800" b="1" dirty="0"/>
              <a:t> James 4:6-10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cf. Proverbs 3:34, </a:t>
            </a:r>
            <a:r>
              <a:rPr lang="en-US" sz="2800" i="1" dirty="0"/>
              <a:t>“Surely he scoffeth at the scoffers; But he giveth grace unto the lowly.”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Only by submitting to God can His blessings be received.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God </a:t>
            </a:r>
            <a:r>
              <a:rPr lang="en-US" sz="2800" i="1" dirty="0"/>
              <a:t>“</a:t>
            </a:r>
            <a:r>
              <a:rPr lang="en-US" sz="2800" b="1" i="1" dirty="0"/>
              <a:t>gives</a:t>
            </a:r>
            <a:r>
              <a:rPr lang="en-US" sz="2800" i="1" dirty="0"/>
              <a:t>” </a:t>
            </a:r>
            <a:r>
              <a:rPr lang="en-US" sz="2800" dirty="0"/>
              <a:t>grace to the humble.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World promises and doesn’t deliver.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God “</a:t>
            </a:r>
            <a:r>
              <a:rPr lang="en-US" sz="2800" b="1" dirty="0"/>
              <a:t>gives</a:t>
            </a:r>
            <a:r>
              <a:rPr lang="en-US" sz="2800" dirty="0"/>
              <a:t>” (present tense) and delivers.</a:t>
            </a:r>
          </a:p>
          <a:p>
            <a:pPr lvl="2">
              <a:spcBef>
                <a:spcPts val="0"/>
              </a:spcBef>
            </a:pPr>
            <a:r>
              <a:rPr lang="en-US" sz="2800" dirty="0"/>
              <a:t>Initial forgiveness. Ephesians 2:5; Romans. 5:1ff, 20</a:t>
            </a:r>
          </a:p>
          <a:p>
            <a:pPr lvl="2">
              <a:spcBef>
                <a:spcPts val="0"/>
              </a:spcBef>
            </a:pPr>
            <a:r>
              <a:rPr lang="en-US" sz="2800" dirty="0"/>
              <a:t>We live by His grace. Hebrews 4:16, </a:t>
            </a:r>
            <a:r>
              <a:rPr lang="en-US" sz="2800" i="1" dirty="0"/>
              <a:t>“grace and peace” </a:t>
            </a:r>
            <a:r>
              <a:rPr lang="en-US" sz="2800" dirty="0"/>
              <a:t>to you all …</a:t>
            </a:r>
          </a:p>
          <a:p>
            <a:pPr>
              <a:spcBef>
                <a:spcPts val="0"/>
              </a:spcBef>
            </a:pPr>
            <a:r>
              <a:rPr lang="en-US" sz="2800" i="1" dirty="0"/>
              <a:t>“</a:t>
            </a:r>
            <a:r>
              <a:rPr lang="en-US" sz="2800" b="1" i="1" dirty="0"/>
              <a:t>More</a:t>
            </a:r>
            <a:r>
              <a:rPr lang="en-US" sz="2800" i="1" dirty="0"/>
              <a:t>.”</a:t>
            </a:r>
            <a:r>
              <a:rPr lang="en-US" sz="2800" b="1" i="1" dirty="0"/>
              <a:t> </a:t>
            </a:r>
            <a:r>
              <a:rPr lang="en-US" sz="2800" dirty="0"/>
              <a:t>“In a greater degree” </a:t>
            </a:r>
            <a:r>
              <a:rPr lang="en-US" sz="1800" dirty="0"/>
              <a:t>(The Complete Word Study Dictionary)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8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95936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Drawing Near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050" y="1125405"/>
            <a:ext cx="8845545" cy="5632311"/>
          </a:xfr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i="1" dirty="0"/>
              <a:t>“</a:t>
            </a:r>
            <a:r>
              <a:rPr lang="en-US" sz="3200" b="1" i="1" u="sng" dirty="0"/>
              <a:t>Submit therefore unto God</a:t>
            </a:r>
            <a:r>
              <a:rPr lang="en-US" sz="3200" i="1" u="sng" dirty="0"/>
              <a:t>.</a:t>
            </a:r>
            <a:r>
              <a:rPr lang="en-US" sz="3200" i="1" dirty="0"/>
              <a:t>”</a:t>
            </a:r>
            <a:r>
              <a:rPr lang="en-US" sz="3200" b="1" dirty="0"/>
              <a:t> James 4:6-10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God “gives” </a:t>
            </a:r>
            <a:r>
              <a:rPr lang="en-US" sz="3200" b="1" i="1" dirty="0"/>
              <a:t>GRACE</a:t>
            </a:r>
            <a:r>
              <a:rPr lang="en-US" sz="3200" i="1" dirty="0"/>
              <a:t>, “</a:t>
            </a:r>
            <a:r>
              <a:rPr lang="en-US" sz="3200" b="1" i="1" u="sng" dirty="0"/>
              <a:t>To The Humble</a:t>
            </a:r>
            <a:r>
              <a:rPr lang="en-US" sz="3200" i="1" dirty="0"/>
              <a:t>.”</a:t>
            </a:r>
          </a:p>
          <a:p>
            <a:pPr>
              <a:spcBef>
                <a:spcPts val="0"/>
              </a:spcBef>
              <a:buNone/>
            </a:pPr>
            <a:endParaRPr lang="en-US" sz="3200" b="1" i="1" dirty="0"/>
          </a:p>
          <a:p>
            <a:pPr>
              <a:spcBef>
                <a:spcPts val="0"/>
              </a:spcBef>
            </a:pPr>
            <a:r>
              <a:rPr lang="en-US" sz="3600" b="1" dirty="0"/>
              <a:t>DRAWING NEAR TO GOD CALLS FOR DECISIVE ACTION !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“</a:t>
            </a:r>
            <a:r>
              <a:rPr lang="en-US" sz="3200" b="1" i="1" u="sng" dirty="0"/>
              <a:t>Be</a:t>
            </a:r>
            <a:r>
              <a:rPr lang="en-US" sz="3200" i="1" dirty="0"/>
              <a:t> Subject” </a:t>
            </a:r>
            <a:r>
              <a:rPr lang="en-US" sz="3200" dirty="0"/>
              <a:t>to God – Yield to His will.</a:t>
            </a:r>
            <a:br>
              <a:rPr lang="en-US" sz="3200" dirty="0"/>
            </a:br>
            <a:r>
              <a:rPr lang="en-US" sz="3200" dirty="0"/>
              <a:t>cf. Matthew 16:24, </a:t>
            </a:r>
            <a:r>
              <a:rPr lang="en-US" sz="3200" i="1" dirty="0"/>
              <a:t>“If any man would come after me, let him deny himself, and take up his cross, and follow me.”</a:t>
            </a:r>
          </a:p>
          <a:p>
            <a:pPr lvl="1">
              <a:spcBef>
                <a:spcPts val="0"/>
              </a:spcBef>
            </a:pPr>
            <a:r>
              <a:rPr lang="en-US" sz="3200" i="1" dirty="0"/>
              <a:t>“</a:t>
            </a:r>
            <a:r>
              <a:rPr lang="en-US" sz="3200" b="1" i="1" u="sng" dirty="0"/>
              <a:t>Resist</a:t>
            </a:r>
            <a:r>
              <a:rPr lang="en-US" sz="3200" i="1" dirty="0"/>
              <a:t> the Devil” </a:t>
            </a:r>
            <a:r>
              <a:rPr lang="en-US" sz="3200" dirty="0"/>
              <a:t>– Do not yield. cf. 1 Peter 5:8-9</a:t>
            </a:r>
          </a:p>
          <a:p>
            <a:pPr lvl="1">
              <a:spcBef>
                <a:spcPts val="0"/>
              </a:spcBef>
            </a:pPr>
            <a:r>
              <a:rPr lang="en-US" sz="3200" i="1" dirty="0"/>
              <a:t>“</a:t>
            </a:r>
            <a:r>
              <a:rPr lang="en-US" sz="3200" b="1" i="1" u="sng" dirty="0"/>
              <a:t>Draw near</a:t>
            </a:r>
            <a:r>
              <a:rPr lang="en-US" sz="3200" i="1" dirty="0"/>
              <a:t> to God” </a:t>
            </a:r>
            <a:r>
              <a:rPr lang="en-US" sz="3200" dirty="0"/>
              <a:t>– Full assurance of faith. </a:t>
            </a:r>
            <a:br>
              <a:rPr lang="en-US" sz="3200" dirty="0"/>
            </a:br>
            <a:r>
              <a:rPr lang="en-US" sz="3200" dirty="0"/>
              <a:t>Hebrews 10:22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097F-1B94-41BD-AB67-D326764F4209}" type="slidenum">
              <a:rPr lang="en-US">
                <a:solidFill>
                  <a:prstClr val="black"/>
                </a:solidFill>
                <a:latin typeface="Lucida Sans Unicode"/>
              </a:rPr>
              <a:pPr/>
              <a:t>9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489</TotalTime>
  <Words>1215</Words>
  <Application>Microsoft Office PowerPoint</Application>
  <PresentationFormat>On-screen Show (4:3)</PresentationFormat>
  <Paragraphs>90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Franklin Gothic Book</vt:lpstr>
      <vt:lpstr>Lucida Sans Unicode</vt:lpstr>
      <vt:lpstr>Perpetua</vt:lpstr>
      <vt:lpstr>Tahoma</vt:lpstr>
      <vt:lpstr>Wingdings 2</vt:lpstr>
      <vt:lpstr>Theme10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  <vt:lpstr>Drawing Near To God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Drawing Near To God (5)</dc:title>
  <dc:creator>Micky Galloway</dc:creator>
  <cp:lastModifiedBy>Richard Lidh</cp:lastModifiedBy>
  <cp:revision>21</cp:revision>
  <cp:lastPrinted>2022-01-30T14:34:14Z</cp:lastPrinted>
  <dcterms:created xsi:type="dcterms:W3CDTF">2021-03-31T15:32:39Z</dcterms:created>
  <dcterms:modified xsi:type="dcterms:W3CDTF">2022-01-30T14:34:38Z</dcterms:modified>
</cp:coreProperties>
</file>